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574" r:id="rId18"/>
    <p:sldId id="575" r:id="rId19"/>
    <p:sldId id="576" r:id="rId20"/>
    <p:sldId id="274" r:id="rId21"/>
    <p:sldId id="275" r:id="rId22"/>
    <p:sldId id="276" r:id="rId23"/>
    <p:sldId id="577" r:id="rId24"/>
    <p:sldId id="277" r:id="rId25"/>
    <p:sldId id="278" r:id="rId26"/>
    <p:sldId id="279" r:id="rId27"/>
    <p:sldId id="280" r:id="rId28"/>
    <p:sldId id="580" r:id="rId29"/>
    <p:sldId id="581" r:id="rId30"/>
    <p:sldId id="582" r:id="rId31"/>
    <p:sldId id="583" r:id="rId32"/>
    <p:sldId id="584" r:id="rId33"/>
    <p:sldId id="586" r:id="rId34"/>
    <p:sldId id="587" r:id="rId35"/>
    <p:sldId id="588" r:id="rId36"/>
    <p:sldId id="589" r:id="rId37"/>
    <p:sldId id="590" r:id="rId38"/>
    <p:sldId id="591" r:id="rId39"/>
    <p:sldId id="592" r:id="rId40"/>
    <p:sldId id="593" r:id="rId41"/>
    <p:sldId id="594" r:id="rId42"/>
    <p:sldId id="596" r:id="rId43"/>
    <p:sldId id="597" r:id="rId44"/>
    <p:sldId id="598" r:id="rId45"/>
    <p:sldId id="599" r:id="rId46"/>
    <p:sldId id="600" r:id="rId47"/>
    <p:sldId id="601" r:id="rId48"/>
    <p:sldId id="602" r:id="rId49"/>
    <p:sldId id="603" r:id="rId50"/>
    <p:sldId id="604" r:id="rId51"/>
    <p:sldId id="605" r:id="rId52"/>
    <p:sldId id="606" r:id="rId53"/>
    <p:sldId id="607" r:id="rId54"/>
    <p:sldId id="608" r:id="rId55"/>
    <p:sldId id="609" r:id="rId56"/>
    <p:sldId id="281" r:id="rId57"/>
    <p:sldId id="282" r:id="rId58"/>
    <p:sldId id="283" r:id="rId59"/>
    <p:sldId id="284" r:id="rId60"/>
    <p:sldId id="285" r:id="rId61"/>
    <p:sldId id="286" r:id="rId62"/>
    <p:sldId id="287" r:id="rId63"/>
    <p:sldId id="288" r:id="rId64"/>
    <p:sldId id="289" r:id="rId65"/>
    <p:sldId id="290" r:id="rId66"/>
    <p:sldId id="291" r:id="rId67"/>
    <p:sldId id="292" r:id="rId68"/>
    <p:sldId id="293" r:id="rId69"/>
    <p:sldId id="294" r:id="rId70"/>
    <p:sldId id="295" r:id="rId71"/>
    <p:sldId id="296" r:id="rId72"/>
    <p:sldId id="297" r:id="rId73"/>
    <p:sldId id="298" r:id="rId74"/>
    <p:sldId id="299" r:id="rId75"/>
    <p:sldId id="300" r:id="rId76"/>
    <p:sldId id="301" r:id="rId77"/>
    <p:sldId id="302" r:id="rId78"/>
    <p:sldId id="303" r:id="rId79"/>
    <p:sldId id="304" r:id="rId80"/>
    <p:sldId id="305" r:id="rId81"/>
    <p:sldId id="306" r:id="rId82"/>
    <p:sldId id="307" r:id="rId83"/>
    <p:sldId id="308" r:id="rId84"/>
    <p:sldId id="309" r:id="rId85"/>
    <p:sldId id="310" r:id="rId86"/>
    <p:sldId id="311" r:id="rId87"/>
    <p:sldId id="312" r:id="rId88"/>
    <p:sldId id="313" r:id="rId89"/>
    <p:sldId id="314" r:id="rId90"/>
    <p:sldId id="315" r:id="rId91"/>
    <p:sldId id="316" r:id="rId92"/>
    <p:sldId id="317" r:id="rId93"/>
    <p:sldId id="318" r:id="rId94"/>
    <p:sldId id="319" r:id="rId95"/>
    <p:sldId id="320" r:id="rId96"/>
    <p:sldId id="321" r:id="rId97"/>
    <p:sldId id="322" r:id="rId98"/>
    <p:sldId id="323" r:id="rId99"/>
    <p:sldId id="324" r:id="rId100"/>
    <p:sldId id="326" r:id="rId101"/>
    <p:sldId id="327" r:id="rId102"/>
    <p:sldId id="328" r:id="rId103"/>
    <p:sldId id="329" r:id="rId104"/>
    <p:sldId id="330" r:id="rId105"/>
    <p:sldId id="331" r:id="rId106"/>
    <p:sldId id="332" r:id="rId107"/>
    <p:sldId id="333" r:id="rId108"/>
    <p:sldId id="336" r:id="rId109"/>
    <p:sldId id="337" r:id="rId110"/>
    <p:sldId id="338" r:id="rId111"/>
    <p:sldId id="339" r:id="rId112"/>
    <p:sldId id="340" r:id="rId113"/>
    <p:sldId id="341" r:id="rId114"/>
    <p:sldId id="342" r:id="rId115"/>
    <p:sldId id="343" r:id="rId116"/>
    <p:sldId id="344" r:id="rId117"/>
    <p:sldId id="345" r:id="rId118"/>
    <p:sldId id="346" r:id="rId119"/>
    <p:sldId id="347" r:id="rId120"/>
    <p:sldId id="348" r:id="rId121"/>
    <p:sldId id="349" r:id="rId122"/>
    <p:sldId id="350" r:id="rId123"/>
    <p:sldId id="351" r:id="rId124"/>
    <p:sldId id="353" r:id="rId125"/>
    <p:sldId id="354" r:id="rId126"/>
    <p:sldId id="355" r:id="rId127"/>
    <p:sldId id="356" r:id="rId128"/>
    <p:sldId id="357" r:id="rId129"/>
    <p:sldId id="358" r:id="rId130"/>
    <p:sldId id="359" r:id="rId131"/>
    <p:sldId id="360" r:id="rId132"/>
    <p:sldId id="361" r:id="rId133"/>
    <p:sldId id="362" r:id="rId134"/>
    <p:sldId id="363" r:id="rId135"/>
    <p:sldId id="364" r:id="rId136"/>
    <p:sldId id="365" r:id="rId137"/>
    <p:sldId id="366" r:id="rId138"/>
    <p:sldId id="367" r:id="rId139"/>
    <p:sldId id="368" r:id="rId140"/>
    <p:sldId id="369" r:id="rId141"/>
    <p:sldId id="370" r:id="rId142"/>
    <p:sldId id="371" r:id="rId143"/>
    <p:sldId id="372" r:id="rId144"/>
    <p:sldId id="373" r:id="rId145"/>
    <p:sldId id="374" r:id="rId146"/>
    <p:sldId id="375" r:id="rId147"/>
    <p:sldId id="376" r:id="rId148"/>
    <p:sldId id="377" r:id="rId149"/>
    <p:sldId id="378" r:id="rId150"/>
    <p:sldId id="379" r:id="rId151"/>
    <p:sldId id="380" r:id="rId152"/>
    <p:sldId id="381" r:id="rId153"/>
    <p:sldId id="382" r:id="rId154"/>
    <p:sldId id="383" r:id="rId155"/>
    <p:sldId id="384" r:id="rId156"/>
    <p:sldId id="385" r:id="rId157"/>
    <p:sldId id="386" r:id="rId158"/>
    <p:sldId id="387" r:id="rId159"/>
    <p:sldId id="388" r:id="rId160"/>
    <p:sldId id="389" r:id="rId161"/>
    <p:sldId id="390" r:id="rId162"/>
    <p:sldId id="391" r:id="rId163"/>
    <p:sldId id="392" r:id="rId164"/>
    <p:sldId id="393" r:id="rId165"/>
    <p:sldId id="394" r:id="rId166"/>
    <p:sldId id="395" r:id="rId167"/>
    <p:sldId id="396" r:id="rId168"/>
    <p:sldId id="397" r:id="rId169"/>
    <p:sldId id="398" r:id="rId170"/>
    <p:sldId id="399" r:id="rId171"/>
    <p:sldId id="400" r:id="rId172"/>
    <p:sldId id="401" r:id="rId173"/>
    <p:sldId id="402" r:id="rId174"/>
    <p:sldId id="403" r:id="rId175"/>
    <p:sldId id="404" r:id="rId176"/>
    <p:sldId id="405" r:id="rId177"/>
    <p:sldId id="406" r:id="rId178"/>
    <p:sldId id="407" r:id="rId179"/>
    <p:sldId id="408" r:id="rId180"/>
    <p:sldId id="409" r:id="rId181"/>
    <p:sldId id="410" r:id="rId182"/>
    <p:sldId id="411" r:id="rId183"/>
    <p:sldId id="412" r:id="rId184"/>
    <p:sldId id="413" r:id="rId185"/>
    <p:sldId id="414" r:id="rId186"/>
    <p:sldId id="415" r:id="rId187"/>
    <p:sldId id="416" r:id="rId188"/>
    <p:sldId id="421" r:id="rId189"/>
    <p:sldId id="422" r:id="rId190"/>
    <p:sldId id="423" r:id="rId191"/>
    <p:sldId id="424" r:id="rId192"/>
    <p:sldId id="425" r:id="rId193"/>
    <p:sldId id="426" r:id="rId194"/>
    <p:sldId id="427" r:id="rId195"/>
    <p:sldId id="428" r:id="rId196"/>
    <p:sldId id="429" r:id="rId197"/>
    <p:sldId id="430" r:id="rId198"/>
    <p:sldId id="431" r:id="rId199"/>
    <p:sldId id="432" r:id="rId200"/>
    <p:sldId id="433" r:id="rId201"/>
    <p:sldId id="434" r:id="rId202"/>
    <p:sldId id="435" r:id="rId203"/>
    <p:sldId id="436" r:id="rId204"/>
    <p:sldId id="437" r:id="rId205"/>
    <p:sldId id="438" r:id="rId206"/>
    <p:sldId id="439" r:id="rId207"/>
    <p:sldId id="440" r:id="rId208"/>
    <p:sldId id="441" r:id="rId209"/>
    <p:sldId id="442" r:id="rId210"/>
    <p:sldId id="443" r:id="rId211"/>
    <p:sldId id="444" r:id="rId212"/>
    <p:sldId id="445" r:id="rId213"/>
    <p:sldId id="446" r:id="rId214"/>
    <p:sldId id="447" r:id="rId215"/>
    <p:sldId id="448" r:id="rId216"/>
    <p:sldId id="449" r:id="rId217"/>
    <p:sldId id="450" r:id="rId218"/>
    <p:sldId id="451" r:id="rId219"/>
    <p:sldId id="452" r:id="rId220"/>
    <p:sldId id="454" r:id="rId221"/>
    <p:sldId id="455" r:id="rId222"/>
    <p:sldId id="456" r:id="rId223"/>
    <p:sldId id="457" r:id="rId224"/>
    <p:sldId id="458" r:id="rId225"/>
    <p:sldId id="459" r:id="rId226"/>
    <p:sldId id="460" r:id="rId227"/>
    <p:sldId id="461" r:id="rId228"/>
    <p:sldId id="462" r:id="rId229"/>
    <p:sldId id="463" r:id="rId230"/>
    <p:sldId id="464" r:id="rId231"/>
    <p:sldId id="465" r:id="rId232"/>
    <p:sldId id="466" r:id="rId233"/>
    <p:sldId id="467" r:id="rId234"/>
    <p:sldId id="468" r:id="rId235"/>
    <p:sldId id="469" r:id="rId236"/>
    <p:sldId id="470" r:id="rId237"/>
    <p:sldId id="471" r:id="rId238"/>
    <p:sldId id="472" r:id="rId239"/>
    <p:sldId id="473" r:id="rId240"/>
    <p:sldId id="474" r:id="rId241"/>
    <p:sldId id="475" r:id="rId242"/>
    <p:sldId id="476" r:id="rId243"/>
    <p:sldId id="477" r:id="rId244"/>
    <p:sldId id="478" r:id="rId245"/>
    <p:sldId id="479" r:id="rId246"/>
    <p:sldId id="480" r:id="rId247"/>
    <p:sldId id="481" r:id="rId248"/>
    <p:sldId id="482" r:id="rId249"/>
    <p:sldId id="483" r:id="rId250"/>
    <p:sldId id="484" r:id="rId251"/>
    <p:sldId id="485" r:id="rId252"/>
    <p:sldId id="486" r:id="rId253"/>
    <p:sldId id="487" r:id="rId254"/>
    <p:sldId id="488" r:id="rId255"/>
    <p:sldId id="489" r:id="rId256"/>
    <p:sldId id="491" r:id="rId257"/>
    <p:sldId id="492" r:id="rId258"/>
    <p:sldId id="493" r:id="rId259"/>
    <p:sldId id="494" r:id="rId260"/>
    <p:sldId id="495" r:id="rId261"/>
    <p:sldId id="496" r:id="rId262"/>
    <p:sldId id="497" r:id="rId263"/>
    <p:sldId id="498" r:id="rId264"/>
    <p:sldId id="499" r:id="rId265"/>
    <p:sldId id="500" r:id="rId266"/>
    <p:sldId id="502" r:id="rId267"/>
    <p:sldId id="503" r:id="rId268"/>
    <p:sldId id="504" r:id="rId269"/>
    <p:sldId id="505" r:id="rId270"/>
    <p:sldId id="506" r:id="rId271"/>
    <p:sldId id="507" r:id="rId272"/>
    <p:sldId id="508" r:id="rId273"/>
    <p:sldId id="510" r:id="rId274"/>
    <p:sldId id="511" r:id="rId275"/>
    <p:sldId id="512" r:id="rId276"/>
    <p:sldId id="513" r:id="rId277"/>
    <p:sldId id="514" r:id="rId278"/>
    <p:sldId id="515" r:id="rId279"/>
    <p:sldId id="516" r:id="rId280"/>
    <p:sldId id="517" r:id="rId281"/>
    <p:sldId id="519" r:id="rId282"/>
    <p:sldId id="520" r:id="rId283"/>
    <p:sldId id="521" r:id="rId284"/>
    <p:sldId id="522" r:id="rId285"/>
    <p:sldId id="523" r:id="rId286"/>
    <p:sldId id="524" r:id="rId287"/>
    <p:sldId id="525" r:id="rId288"/>
    <p:sldId id="527" r:id="rId289"/>
    <p:sldId id="528" r:id="rId290"/>
    <p:sldId id="530" r:id="rId291"/>
    <p:sldId id="531" r:id="rId292"/>
    <p:sldId id="532" r:id="rId293"/>
    <p:sldId id="533" r:id="rId294"/>
    <p:sldId id="534" r:id="rId295"/>
    <p:sldId id="535" r:id="rId296"/>
    <p:sldId id="537" r:id="rId297"/>
    <p:sldId id="538" r:id="rId298"/>
    <p:sldId id="539" r:id="rId299"/>
    <p:sldId id="540" r:id="rId300"/>
    <p:sldId id="541" r:id="rId301"/>
    <p:sldId id="542" r:id="rId302"/>
    <p:sldId id="543" r:id="rId303"/>
    <p:sldId id="545" r:id="rId304"/>
    <p:sldId id="546" r:id="rId305"/>
    <p:sldId id="547" r:id="rId306"/>
    <p:sldId id="548" r:id="rId307"/>
    <p:sldId id="549" r:id="rId308"/>
    <p:sldId id="550" r:id="rId309"/>
    <p:sldId id="551" r:id="rId310"/>
    <p:sldId id="552" r:id="rId311"/>
    <p:sldId id="553" r:id="rId312"/>
    <p:sldId id="554" r:id="rId313"/>
    <p:sldId id="555" r:id="rId314"/>
    <p:sldId id="556" r:id="rId315"/>
    <p:sldId id="557" r:id="rId316"/>
    <p:sldId id="558" r:id="rId317"/>
    <p:sldId id="559" r:id="rId318"/>
    <p:sldId id="560" r:id="rId319"/>
    <p:sldId id="561" r:id="rId320"/>
    <p:sldId id="562" r:id="rId321"/>
    <p:sldId id="564" r:id="rId322"/>
    <p:sldId id="565" r:id="rId323"/>
    <p:sldId id="566" r:id="rId324"/>
    <p:sldId id="567" r:id="rId325"/>
    <p:sldId id="568" r:id="rId326"/>
    <p:sldId id="569" r:id="rId327"/>
    <p:sldId id="570" r:id="rId328"/>
    <p:sldId id="571" r:id="rId329"/>
    <p:sldId id="572" r:id="rId330"/>
    <p:sldId id="573" r:id="rId3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 varScale="1">
        <p:scale>
          <a:sx n="82" d="100"/>
          <a:sy n="82" d="100"/>
        </p:scale>
        <p:origin x="108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303" Type="http://schemas.openxmlformats.org/officeDocument/2006/relationships/slide" Target="slides/slide302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289" Type="http://schemas.openxmlformats.org/officeDocument/2006/relationships/slide" Target="slides/slide288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35" Type="http://schemas.openxmlformats.org/officeDocument/2006/relationships/tableStyles" Target="tableStyle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25" Type="http://schemas.openxmlformats.org/officeDocument/2006/relationships/slide" Target="slides/slide324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15" Type="http://schemas.openxmlformats.org/officeDocument/2006/relationships/slide" Target="slides/slide314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26" Type="http://schemas.openxmlformats.org/officeDocument/2006/relationships/slide" Target="slides/slide325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16" Type="http://schemas.openxmlformats.org/officeDocument/2006/relationships/slide" Target="slides/slide315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17" Type="http://schemas.openxmlformats.org/officeDocument/2006/relationships/slide" Target="slides/slide31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2" Type="http://schemas.openxmlformats.org/officeDocument/2006/relationships/slide" Target="slides/slide301.xml"/><Relationship Id="rId307" Type="http://schemas.openxmlformats.org/officeDocument/2006/relationships/slide" Target="slides/slide306.xml"/><Relationship Id="rId323" Type="http://schemas.openxmlformats.org/officeDocument/2006/relationships/slide" Target="slides/slide322.xml"/><Relationship Id="rId328" Type="http://schemas.openxmlformats.org/officeDocument/2006/relationships/slide" Target="slides/slide32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3" Type="http://schemas.openxmlformats.org/officeDocument/2006/relationships/slide" Target="slides/slide312.xml"/><Relationship Id="rId318" Type="http://schemas.openxmlformats.org/officeDocument/2006/relationships/slide" Target="slides/slide317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33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329" Type="http://schemas.openxmlformats.org/officeDocument/2006/relationships/slide" Target="slides/slide328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19" Type="http://schemas.openxmlformats.org/officeDocument/2006/relationships/slide" Target="slides/slide318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330" Type="http://schemas.openxmlformats.org/officeDocument/2006/relationships/slide" Target="slides/slide329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slide" Target="slides/slide319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331" Type="http://schemas.openxmlformats.org/officeDocument/2006/relationships/slide" Target="slides/slide330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32" Type="http://schemas.openxmlformats.org/officeDocument/2006/relationships/presProps" Target="presProps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slide" Target="slides/slide32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9CA-F7CD-4EF5-B585-89356314374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E28C-F4D6-4AA9-B4E2-A7104DA0C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5B07-4F7E-40AD-9203-A982104845A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4706-69A4-4878-92B8-77BC66A454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Animal Science 2: </a:t>
            </a:r>
            <a:br>
              <a:rPr lang="en-US" dirty="0"/>
            </a:br>
            <a:r>
              <a:rPr lang="en-US" dirty="0"/>
              <a:t>Small Animal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 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 dirty="0">
                <a:latin typeface="Arial"/>
              </a:rPr>
              <a:t>4.01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Summarize animal rights and animal welfare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-7-</a:t>
            </a:r>
            <a:endParaRPr lang="en-US" sz="4400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Animal Rights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Animal Welfare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Ecoterrorism</a:t>
            </a:r>
            <a:endParaRPr lang="en-US" baseline="0" dirty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Euthanasia</a:t>
            </a:r>
            <a:endParaRPr lang="en-US" baseline="0" dirty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PETA</a:t>
            </a:r>
            <a:endParaRPr lang="en-US" baseline="0" dirty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Prominence</a:t>
            </a:r>
            <a:endParaRPr lang="en-US" baseline="0" dirty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Urban</a:t>
            </a:r>
            <a:endParaRPr lang="en-US" baseline="0" dirty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 dirty="0">
                <a:latin typeface="Arial"/>
              </a:rPr>
              <a:t>4.02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Demonstrate safe work habits and techniques used when working with animals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-7-</a:t>
            </a:r>
          </a:p>
          <a:p>
            <a:pPr algn="ctr">
              <a:buNone/>
            </a:pPr>
            <a:r>
              <a:rPr lang="en-US" sz="4400" i="1" dirty="0"/>
              <a:t>-7-</a:t>
            </a:r>
            <a:endParaRPr lang="en-US" sz="4400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Cat-scratch fever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Tact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Leptospirosis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Lyme Disease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Muzzles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Parasite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Pittacosis (Parrot Fever)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Rabies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Rocky Mountain Fever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Roundworms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Salmonellosis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Unselfishness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scruff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Tapeworms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Tick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Toxoplasmosis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5.01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400" i="1" dirty="0"/>
              <a:t>Discuss the role of major body systems of small animals</a:t>
            </a:r>
          </a:p>
          <a:p>
            <a:pPr algn="ctr">
              <a:buNone/>
            </a:pPr>
            <a:r>
              <a:rPr lang="en-US" sz="4400" i="1" dirty="0"/>
              <a:t>-14-</a:t>
            </a:r>
          </a:p>
          <a:p>
            <a:pPr algn="ctr">
              <a:buNone/>
            </a:pPr>
            <a:r>
              <a:rPr lang="en-US" sz="4400" i="1" dirty="0"/>
              <a:t>-5-</a:t>
            </a:r>
          </a:p>
          <a:p>
            <a:pPr algn="ctr">
              <a:buNone/>
            </a:pPr>
            <a:r>
              <a:rPr lang="en-US" sz="4400" i="1" dirty="0"/>
              <a:t>-3-</a:t>
            </a:r>
          </a:p>
          <a:p>
            <a:pPr algn="ctr">
              <a:buNone/>
            </a:pPr>
            <a:r>
              <a:rPr lang="en-US" sz="4400" i="1" dirty="0"/>
              <a:t>-1-</a:t>
            </a:r>
          </a:p>
          <a:p>
            <a:pPr algn="ctr">
              <a:buNone/>
            </a:pPr>
            <a:r>
              <a:rPr lang="en-US" sz="4400" i="1" dirty="0"/>
              <a:t>-4-</a:t>
            </a:r>
          </a:p>
          <a:p>
            <a:pPr algn="ctr">
              <a:buNone/>
            </a:pPr>
            <a:r>
              <a:rPr lang="en-US" dirty="0"/>
              <a:t>-7-</a:t>
            </a:r>
          </a:p>
          <a:p>
            <a:pPr algn="ctr">
              <a:buNone/>
            </a:pPr>
            <a:r>
              <a:rPr lang="en-US" dirty="0"/>
              <a:t>-5-</a:t>
            </a:r>
          </a:p>
          <a:p>
            <a:pPr algn="ctr">
              <a:buNone/>
            </a:pPr>
            <a:r>
              <a:rPr lang="en-US" dirty="0"/>
              <a:t>-16-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Cheek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Dewlap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Elbow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Flank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Foot pad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1.02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4400" i="1" dirty="0"/>
              <a:t>Use public speaking techniques to deliver a speech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-9-</a:t>
            </a:r>
            <a:endParaRPr lang="en-US" sz="4400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Guard hairs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Hock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Muzzle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Nose pad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Rump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Shoulder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Stifle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Thigh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Whiskers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Content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Crown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Ear Covert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Mandible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Nape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Orbital 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Brille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Gills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Extemporaneous Speech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Scutes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Skeletal System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Axial skeleton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Pectoral limb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Pelvic limb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Digestive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Cecum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General Effect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Coprophagy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Gizzard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Large Intestine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Non-ruminant Digestive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Small Intestine</a:t>
            </a:r>
            <a:endParaRPr lang="en-US" baseline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Circulatory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Excretory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Muscular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Nervous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Respiratory system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Reproductive system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Cervix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Embryo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Estrus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Fertilization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Gamete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Gestation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Ovary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Ovulation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Parturition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Scrotum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Sheath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Testicle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Uterus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Vagina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Vulva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5.02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400" i="1" dirty="0"/>
              <a:t>Discuss the ways that disease processes affect major body systems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dirty="0"/>
              <a:t>-10-</a:t>
            </a:r>
          </a:p>
          <a:p>
            <a:pPr algn="ctr">
              <a:buNone/>
            </a:pPr>
            <a:r>
              <a:rPr lang="en-US" sz="4400" dirty="0"/>
              <a:t>-8-</a:t>
            </a:r>
          </a:p>
          <a:p>
            <a:pPr algn="ctr">
              <a:buNone/>
            </a:pPr>
            <a:r>
              <a:rPr lang="en-US" sz="4400" dirty="0"/>
              <a:t>-7-</a:t>
            </a:r>
          </a:p>
          <a:p>
            <a:pPr algn="ctr">
              <a:buNone/>
            </a:pPr>
            <a:r>
              <a:rPr lang="en-US" sz="4400" dirty="0"/>
              <a:t>-5-</a:t>
            </a:r>
          </a:p>
          <a:p>
            <a:pPr algn="ctr">
              <a:buNone/>
            </a:pPr>
            <a:r>
              <a:rPr lang="en-US" sz="4400" dirty="0"/>
              <a:t>-6-</a:t>
            </a:r>
          </a:p>
          <a:p>
            <a:pPr algn="ctr">
              <a:buNone/>
            </a:pPr>
            <a:r>
              <a:rPr lang="en-US" sz="4400" dirty="0"/>
              <a:t>-2-</a:t>
            </a:r>
          </a:p>
          <a:p>
            <a:pPr algn="ctr">
              <a:buNone/>
            </a:pPr>
            <a:r>
              <a:rPr lang="en-US" sz="4400" dirty="0"/>
              <a:t>10-</a:t>
            </a:r>
          </a:p>
          <a:p>
            <a:pPr algn="ctr">
              <a:buNone/>
            </a:pPr>
            <a:r>
              <a:rPr lang="en-US" sz="4400" dirty="0"/>
              <a:t>-12-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Blastomycosis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Canine Brucellosis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Canine distemper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Cataracts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Heartworms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Hookworms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Kennel Cough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Parvovirus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Ringworm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Whipworms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1.01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Discuss leadership qualities desired by the small animal care industry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-10-</a:t>
            </a:r>
            <a:endParaRPr lang="en-US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Power of Expression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Feline Enteric Coronaviris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Feline Herpesvirus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Feline Infectious Peritonitis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Feline Panleukopenia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Feline Urological Syndrome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Mange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Mites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Wet eye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Enteritis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Prepared Speech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Fur chewing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Hutch Burn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Mastitis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Snuffles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Sore Hocks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Wry Neck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1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err="1">
                <a:latin typeface="Arial"/>
              </a:rPr>
              <a:t>Estivation</a:t>
            </a:r>
            <a:endParaRPr lang="en-US" baseline="0" dirty="0"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Red nose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Wet tail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Stage Presence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Lethargic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Toxemia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1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Conjunctivitis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Impaction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listlessness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Ophthalmic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Otitis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Pseudomonas aeruginosa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1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1.03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Use Robert’s Rules of Order to conduct an orderly transaction of business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-4-</a:t>
            </a:r>
            <a:endParaRPr lang="en-US" sz="4400" dirty="0"/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Botulism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Hemorrhagic enteritis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1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Bumblefoot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Feather mites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Goiter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Newcastle disease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Parrot fever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Preen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aseline="0">
                <a:latin typeface="Arial"/>
              </a:rPr>
              <a:t>Psittacine Beak and feather disease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Gavel Taps (1, 2, 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Red mites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Rickets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Scaly leg mites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1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Anchor worms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Fish lice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Flukes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Hole</a:t>
            </a:r>
            <a:r>
              <a:rPr lang="en-US" baseline="0">
                <a:latin typeface="Cambria Math"/>
              </a:rPr>
              <a:t>‐</a:t>
            </a:r>
            <a:r>
              <a:rPr lang="en-US" baseline="0">
                <a:latin typeface="Arial"/>
              </a:rPr>
              <a:t>in</a:t>
            </a:r>
            <a:r>
              <a:rPr lang="en-US" baseline="0">
                <a:latin typeface="Cambria Math"/>
              </a:rPr>
              <a:t>‐</a:t>
            </a:r>
            <a:r>
              <a:rPr lang="en-US" baseline="0">
                <a:latin typeface="Arial"/>
              </a:rPr>
              <a:t>the</a:t>
            </a:r>
            <a:r>
              <a:rPr lang="en-US" baseline="0">
                <a:latin typeface="Cambria Math"/>
              </a:rPr>
              <a:t>‐</a:t>
            </a:r>
            <a:r>
              <a:rPr lang="en-US" baseline="0">
                <a:latin typeface="Arial"/>
              </a:rPr>
              <a:t>head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Ich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Mouth fungus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Parliamentary Procedure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Neon Disease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Pseudomonas and Aeromonas</a:t>
            </a:r>
            <a:endParaRPr lang="en-US" b="1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Slime disease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Tuberculosis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Velvet disease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White Fungus growth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6.01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Discuss the nutritional requirements of small animals including deficiency symptoms and functions</a:t>
            </a:r>
          </a:p>
          <a:p>
            <a:pPr algn="ctr">
              <a:buNone/>
            </a:pPr>
            <a:r>
              <a:rPr lang="en-US" sz="4400" i="1" dirty="0"/>
              <a:t>-9-</a:t>
            </a:r>
            <a:endParaRPr lang="en-US" sz="4400" dirty="0"/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Carbohydrate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Macro-mineral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Quorum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Micro-mineral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Mineral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Nutrient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Nutrition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Protein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Vitamin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6.02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Distinguish between feeding programs for small animals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-6-</a:t>
            </a:r>
            <a:endParaRPr lang="en-US" sz="4400" dirty="0"/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Concentrates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Lactation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Palatability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Robert’s Rules of Order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Ration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Roughages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Supplements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7.01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Discuss the major breeds of dogs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-7-</a:t>
            </a:r>
            <a:endParaRPr lang="en-US" sz="4400" dirty="0"/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Herding Dogs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Hounds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Non-sporting Dogs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Sporting Dogs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Terriers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Toy Dogs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2.01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Explore types of SAE programs.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-4-</a:t>
            </a: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Working Dogs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7.02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Use care techniques that improve the well-being of dogs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dirty="0"/>
              <a:t>-6-</a:t>
            </a:r>
            <a:endParaRPr lang="en-US" sz="4400" i="1" dirty="0"/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Boric acid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Dewclaw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Ophthalmic ointment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Periodontal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Stripping knife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Styptic powder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8.01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Discuss the major breeds of cats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-1-</a:t>
            </a:r>
            <a:endParaRPr lang="en-US" sz="4400" dirty="0"/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Potbellied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1.	Effective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8.02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Use care techniques that improve the well-being of cats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-5-</a:t>
            </a:r>
            <a:endParaRPr lang="en-US" sz="4400" dirty="0"/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Blunt-ended scissors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Chamois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Flea comb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Grooming brush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Grooming powder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9.01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Discuss the major breeds of pocket pets and birds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-6-</a:t>
            </a:r>
            <a:endParaRPr lang="en-US" sz="4400" dirty="0"/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Cereal seeds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Cuttlefish bone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Grit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Cooperative Extension Service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2.	Implemented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Oil seeds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Perch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Piebald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10.01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Discuss the major breeds of fish and types of amphibians and reptiles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-17-</a:t>
            </a:r>
            <a:endParaRPr lang="en-US" sz="4400" dirty="0"/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1.	Amphibian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2.	Community fish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3.	Egg layer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4.	Freshwater fish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5.	Gonopodium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6.	Live bearer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3</a:t>
            </a:r>
            <a:r>
              <a:rPr lang="en-US" baseline="0">
                <a:latin typeface="Calibri-Bold"/>
              </a:rPr>
              <a:t>.	</a:t>
            </a:r>
            <a:r>
              <a:rPr lang="en-US" baseline="0">
                <a:latin typeface="Arial"/>
              </a:rPr>
              <a:t>School-to-work written 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7.	Marine fish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8.	Ornamental fish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9.	Oviparous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10.	Ovoviviparous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11.	Reptile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12.	Scales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13.	Shoal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14.	Spawning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15.	Species fish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16.	Tropical fish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4</a:t>
            </a:r>
            <a:r>
              <a:rPr lang="en-US" baseline="0" dirty="0">
                <a:latin typeface="Calibri-Bold"/>
              </a:rPr>
              <a:t>.	</a:t>
            </a:r>
            <a:r>
              <a:rPr lang="en-US" baseline="0" dirty="0">
                <a:latin typeface="Arial"/>
              </a:rPr>
              <a:t>Standard of Living</a:t>
            </a:r>
            <a:endParaRPr lang="en-US" baseline="0" dirty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17.	Viviparous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10.02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Use care techniques that improve the well-being of fish, amphibians, and reptiles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-9-</a:t>
            </a:r>
            <a:endParaRPr lang="en-US" sz="4400" dirty="0"/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Airstone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Ectotherm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Finrot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GFCI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Hydrometer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Stocking rate for cold water fish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Stocking rate for marine fish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Stocking rate for tropical fish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 dirty="0">
                <a:latin typeface="Arial"/>
              </a:rPr>
              <a:t>2.02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Use an appropriate SAE record system to substantiate SAE activities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-8-</a:t>
            </a:r>
            <a:endParaRPr lang="en-US" sz="4400" dirty="0"/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Vivarium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1.	Current Assets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2.	Current liabilities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3.	Debt-to-Equity Ratio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4.	Net worth/Owner’s Equity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5.	Non-Current Assets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6.	Non-current liabilities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Courage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7.	Total assets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8.	Total Liabilities</a:t>
            </a:r>
            <a:endParaRPr lang="en-US" baseline="0" dirty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 dirty="0">
                <a:latin typeface="Arial"/>
              </a:rPr>
              <a:t>3.01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/>
              <a:t>Discuss careers and skills needed for employment in the small animal care industry</a:t>
            </a:r>
          </a:p>
          <a:p>
            <a:pPr algn="ctr">
              <a:buNone/>
            </a:pPr>
            <a:endParaRPr lang="en-US" sz="4400" i="1" dirty="0"/>
          </a:p>
          <a:p>
            <a:pPr algn="ctr">
              <a:buNone/>
            </a:pPr>
            <a:r>
              <a:rPr lang="en-US" sz="4400" i="1" dirty="0"/>
              <a:t>-13-</a:t>
            </a:r>
            <a:endParaRPr lang="en-US" sz="4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Animal Groomer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Dealer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Dog Trainer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Kennel Attendant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LD50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Pet Care worker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Pet shop manager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Enthusiasm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Pet shop owner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Pet therapy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Rabbit 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Small Animal breeder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Vet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Vet Technician</a:t>
            </a:r>
            <a:endParaRPr lang="en-US" baseline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u="sng" baseline="0">
                <a:latin typeface="Arial"/>
              </a:rPr>
              <a:t>3.02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400" i="1" dirty="0"/>
              <a:t>Discuss medical terminology used by those working in the veterinary phase of the small animal industry</a:t>
            </a:r>
          </a:p>
          <a:p>
            <a:pPr algn="ctr">
              <a:buNone/>
            </a:pPr>
            <a:r>
              <a:rPr lang="en-US" sz="4400" dirty="0"/>
              <a:t>-23-</a:t>
            </a:r>
          </a:p>
          <a:p>
            <a:pPr algn="ctr">
              <a:buNone/>
            </a:pPr>
            <a:r>
              <a:rPr lang="en-US" sz="4400" i="1" dirty="0"/>
              <a:t>-7-</a:t>
            </a:r>
          </a:p>
          <a:p>
            <a:pPr algn="ctr">
              <a:buNone/>
            </a:pPr>
            <a:r>
              <a:rPr lang="en-US" sz="4400" i="1" dirty="0"/>
              <a:t>-11-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1.	A-, An-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2.	-Algia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3.	Anemia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Integrity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4.	Anti-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5.	Antiseptic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6.	Arthralgia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7.	Bronchitis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8.	Cardi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9.	Cardiology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10.	-centesis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11.	Cystocentesis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12.	Diarrhea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13.	Gastr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Knowledge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14.	Gastrostomy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15.	-itis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16.	Phlebotomist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17.	Pleb, ven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18.	Pre-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19.	Prefix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20.	Preoperative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21.	Root word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22.	-rrhea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>
                <a:latin typeface="Arial"/>
              </a:rPr>
              <a:t>23.	Suffix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Loyalty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Anterior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Caudal</a:t>
            </a:r>
            <a:endParaRPr lang="en-US" baseline="0" dirty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Cranial</a:t>
            </a:r>
            <a:endParaRPr lang="en-US" baseline="0" dirty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Dorsal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Dorsal (frontal) plane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Transverse Plane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Ventral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aseline="0" dirty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>
                <a:latin typeface="Arial"/>
              </a:rPr>
              <a:t>Antisepsis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>
                <a:latin typeface="Arial"/>
              </a:rPr>
              <a:t>Management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Biopsy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Catheterization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Contact transmission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Incubation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Infectious disease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Pocket pets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aseline="0" dirty="0">
                <a:latin typeface="Arial"/>
              </a:rPr>
              <a:t>Preventative health care programs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Quarantine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>
                <a:latin typeface="Arial"/>
              </a:rPr>
              <a:t>Spay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aseline="0" dirty="0" err="1">
                <a:latin typeface="Arial"/>
              </a:rPr>
              <a:t>Zoonoses</a:t>
            </a:r>
            <a:endParaRPr lang="en-US" baseline="0" dirty="0">
              <a:latin typeface="Calibri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789</Words>
  <Application>Microsoft Office PowerPoint</Application>
  <PresentationFormat>On-screen Show (4:3)</PresentationFormat>
  <Paragraphs>397</Paragraphs>
  <Slides>330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330</vt:i4>
      </vt:variant>
    </vt:vector>
  </HeadingPairs>
  <TitlesOfParts>
    <vt:vector size="336" baseType="lpstr">
      <vt:lpstr>Arial</vt:lpstr>
      <vt:lpstr>Calibri</vt:lpstr>
      <vt:lpstr>Calibri-Bold</vt:lpstr>
      <vt:lpstr>Cambria Math</vt:lpstr>
      <vt:lpstr>Times New Roman</vt:lpstr>
      <vt:lpstr>Office Theme</vt:lpstr>
      <vt:lpstr>Animal Science 2:  Small Animal Care</vt:lpstr>
      <vt:lpstr>1.01</vt:lpstr>
      <vt:lpstr>Cooperative Extension Service</vt:lpstr>
      <vt:lpstr>Courage</vt:lpstr>
      <vt:lpstr>Enthusiasm</vt:lpstr>
      <vt:lpstr>Integrity</vt:lpstr>
      <vt:lpstr>Knowledge</vt:lpstr>
      <vt:lpstr>Loyalty</vt:lpstr>
      <vt:lpstr>Management</vt:lpstr>
      <vt:lpstr>Plan</vt:lpstr>
      <vt:lpstr>Tact</vt:lpstr>
      <vt:lpstr>Unselfishness</vt:lpstr>
      <vt:lpstr>1.02</vt:lpstr>
      <vt:lpstr>Content</vt:lpstr>
      <vt:lpstr>Extemporaneous Speech</vt:lpstr>
      <vt:lpstr>General Effect</vt:lpstr>
      <vt:lpstr>Inform</vt:lpstr>
      <vt:lpstr>Integrate</vt:lpstr>
      <vt:lpstr>Persuade</vt:lpstr>
      <vt:lpstr>Power of Expression</vt:lpstr>
      <vt:lpstr>Prepared Speech</vt:lpstr>
      <vt:lpstr>Stage Presence</vt:lpstr>
      <vt:lpstr>1.03</vt:lpstr>
      <vt:lpstr>Gavel Taps (1, 2, 3)</vt:lpstr>
      <vt:lpstr>Parliamentary Procedure</vt:lpstr>
      <vt:lpstr>Quorum</vt:lpstr>
      <vt:lpstr>Robert’s Rules of Order</vt:lpstr>
      <vt:lpstr>2.01</vt:lpstr>
      <vt:lpstr>1. Effective</vt:lpstr>
      <vt:lpstr>2. Implemented</vt:lpstr>
      <vt:lpstr>3. School-to-work written plan</vt:lpstr>
      <vt:lpstr>4. Standard of Living</vt:lpstr>
      <vt:lpstr>2.02</vt:lpstr>
      <vt:lpstr>1. Current Assets</vt:lpstr>
      <vt:lpstr>2. Current liabilities</vt:lpstr>
      <vt:lpstr>3. Debt-to-Equity Ratio</vt:lpstr>
      <vt:lpstr>4. Net worth/Owner’s Equity</vt:lpstr>
      <vt:lpstr>5. Non-Current Assets</vt:lpstr>
      <vt:lpstr>6. Non-current liabilities</vt:lpstr>
      <vt:lpstr>7. Total assets</vt:lpstr>
      <vt:lpstr>8. Total Liabilities</vt:lpstr>
      <vt:lpstr>3.01</vt:lpstr>
      <vt:lpstr>Animal Groomer</vt:lpstr>
      <vt:lpstr>Dealer</vt:lpstr>
      <vt:lpstr>Dog Trainer</vt:lpstr>
      <vt:lpstr>Kennel Attendant</vt:lpstr>
      <vt:lpstr>LD50</vt:lpstr>
      <vt:lpstr>Pet Care worker</vt:lpstr>
      <vt:lpstr>Pet shop manager</vt:lpstr>
      <vt:lpstr>Pet shop owner</vt:lpstr>
      <vt:lpstr>Pet therapy</vt:lpstr>
      <vt:lpstr>Rabbit Uses</vt:lpstr>
      <vt:lpstr>Small Animal breeder</vt:lpstr>
      <vt:lpstr>Vet</vt:lpstr>
      <vt:lpstr>Vet Technician</vt:lpstr>
      <vt:lpstr>3.02</vt:lpstr>
      <vt:lpstr>1. A-, An-</vt:lpstr>
      <vt:lpstr>2. -Algia</vt:lpstr>
      <vt:lpstr>3. Anemia</vt:lpstr>
      <vt:lpstr>4. Anti-</vt:lpstr>
      <vt:lpstr>5. Antiseptic</vt:lpstr>
      <vt:lpstr>6. Arthralgia</vt:lpstr>
      <vt:lpstr>7. Bronchitis</vt:lpstr>
      <vt:lpstr>8. Cardi</vt:lpstr>
      <vt:lpstr>9. Cardiology</vt:lpstr>
      <vt:lpstr>10. -centesis</vt:lpstr>
      <vt:lpstr>11. Cystocentesis</vt:lpstr>
      <vt:lpstr>12. Diarrhea</vt:lpstr>
      <vt:lpstr>13. Gastr</vt:lpstr>
      <vt:lpstr>14. Gastrostomy</vt:lpstr>
      <vt:lpstr>15. -itis</vt:lpstr>
      <vt:lpstr>16. Phlebotomist</vt:lpstr>
      <vt:lpstr>17. Pleb, ven</vt:lpstr>
      <vt:lpstr>18. Pre-</vt:lpstr>
      <vt:lpstr>19. Prefix</vt:lpstr>
      <vt:lpstr>20. Preoperative</vt:lpstr>
      <vt:lpstr>21. Root word</vt:lpstr>
      <vt:lpstr>22. -rrhea</vt:lpstr>
      <vt:lpstr>23. Suffix</vt:lpstr>
      <vt:lpstr>PowerPoint Presentation</vt:lpstr>
      <vt:lpstr>Anterior</vt:lpstr>
      <vt:lpstr>Caudal</vt:lpstr>
      <vt:lpstr>Cranial</vt:lpstr>
      <vt:lpstr>Dorsal</vt:lpstr>
      <vt:lpstr>Dorsal (frontal) plane</vt:lpstr>
      <vt:lpstr>Transverse Plane</vt:lpstr>
      <vt:lpstr>Ventral</vt:lpstr>
      <vt:lpstr>PowerPoint Presentation</vt:lpstr>
      <vt:lpstr>Antisepsis</vt:lpstr>
      <vt:lpstr>Biopsy</vt:lpstr>
      <vt:lpstr>Catheterization</vt:lpstr>
      <vt:lpstr>Contact transmission</vt:lpstr>
      <vt:lpstr>Incubation</vt:lpstr>
      <vt:lpstr>Infectious disease</vt:lpstr>
      <vt:lpstr>Pocket pets</vt:lpstr>
      <vt:lpstr>Preventative health care programs</vt:lpstr>
      <vt:lpstr>Quarantine</vt:lpstr>
      <vt:lpstr>Spay</vt:lpstr>
      <vt:lpstr>Zoonoses</vt:lpstr>
      <vt:lpstr>4.01</vt:lpstr>
      <vt:lpstr>Animal Rights</vt:lpstr>
      <vt:lpstr>Animal Welfare</vt:lpstr>
      <vt:lpstr>Ecoterrorism</vt:lpstr>
      <vt:lpstr>Euthanasia</vt:lpstr>
      <vt:lpstr>PETA</vt:lpstr>
      <vt:lpstr>Prominence</vt:lpstr>
      <vt:lpstr>Urban</vt:lpstr>
      <vt:lpstr>4.02</vt:lpstr>
      <vt:lpstr>Cat-scratch fever</vt:lpstr>
      <vt:lpstr>Leptospirosis</vt:lpstr>
      <vt:lpstr>Lyme Disease</vt:lpstr>
      <vt:lpstr>Muzzles</vt:lpstr>
      <vt:lpstr>Parasite</vt:lpstr>
      <vt:lpstr>Pittacosis (Parrot Fever)</vt:lpstr>
      <vt:lpstr>Rabies</vt:lpstr>
      <vt:lpstr>PowerPoint Presentation</vt:lpstr>
      <vt:lpstr>Rocky Mountain Fever</vt:lpstr>
      <vt:lpstr>Roundworms</vt:lpstr>
      <vt:lpstr>Salmonellosis</vt:lpstr>
      <vt:lpstr>scruff</vt:lpstr>
      <vt:lpstr>Tapeworms</vt:lpstr>
      <vt:lpstr>Tick</vt:lpstr>
      <vt:lpstr>Toxoplasmosis</vt:lpstr>
      <vt:lpstr>5.01</vt:lpstr>
      <vt:lpstr>Cheek</vt:lpstr>
      <vt:lpstr>Dewlap</vt:lpstr>
      <vt:lpstr>Elbow</vt:lpstr>
      <vt:lpstr>Flank</vt:lpstr>
      <vt:lpstr>Foot pad</vt:lpstr>
      <vt:lpstr>Guard hairs</vt:lpstr>
      <vt:lpstr>Hock</vt:lpstr>
      <vt:lpstr>Muzzle</vt:lpstr>
      <vt:lpstr>Nose pad</vt:lpstr>
      <vt:lpstr>Rump</vt:lpstr>
      <vt:lpstr>Shoulder</vt:lpstr>
      <vt:lpstr>Stifle</vt:lpstr>
      <vt:lpstr>Thigh</vt:lpstr>
      <vt:lpstr>Whiskers</vt:lpstr>
      <vt:lpstr>PowerPoint Presentation</vt:lpstr>
      <vt:lpstr>Crown</vt:lpstr>
      <vt:lpstr>Ear Covert</vt:lpstr>
      <vt:lpstr>Mandible</vt:lpstr>
      <vt:lpstr>Nape</vt:lpstr>
      <vt:lpstr>Orbital Ring</vt:lpstr>
      <vt:lpstr>PowerPoint Presentation</vt:lpstr>
      <vt:lpstr>Brille</vt:lpstr>
      <vt:lpstr>Fins</vt:lpstr>
      <vt:lpstr>Gills</vt:lpstr>
      <vt:lpstr>PowerPoint Presentation</vt:lpstr>
      <vt:lpstr>Scutes</vt:lpstr>
      <vt:lpstr>PowerPoint Presentation</vt:lpstr>
      <vt:lpstr>PowerPoint Presentation</vt:lpstr>
      <vt:lpstr>Skeletal System </vt:lpstr>
      <vt:lpstr>Axial skeleton</vt:lpstr>
      <vt:lpstr>Pectoral limb</vt:lpstr>
      <vt:lpstr>Pelvic limb</vt:lpstr>
      <vt:lpstr>PowerPoint Presentation</vt:lpstr>
      <vt:lpstr>Digestive system</vt:lpstr>
      <vt:lpstr>Cecum</vt:lpstr>
      <vt:lpstr>Coprophagy</vt:lpstr>
      <vt:lpstr>Gizzard</vt:lpstr>
      <vt:lpstr>Large Intestine</vt:lpstr>
      <vt:lpstr>Non-ruminant Digestive System</vt:lpstr>
      <vt:lpstr>Small Intestine</vt:lpstr>
      <vt:lpstr>PowerPoint Presentation</vt:lpstr>
      <vt:lpstr>Circulatory system</vt:lpstr>
      <vt:lpstr>Excretory system</vt:lpstr>
      <vt:lpstr>Muscular system</vt:lpstr>
      <vt:lpstr>Nervous system</vt:lpstr>
      <vt:lpstr>Respiratory system</vt:lpstr>
      <vt:lpstr>PowerPoint Presentation</vt:lpstr>
      <vt:lpstr>Reproductive system</vt:lpstr>
      <vt:lpstr>Cervix</vt:lpstr>
      <vt:lpstr>Embryo</vt:lpstr>
      <vt:lpstr>Estrus</vt:lpstr>
      <vt:lpstr>Fertilization</vt:lpstr>
      <vt:lpstr>Gamete</vt:lpstr>
      <vt:lpstr>Gestation</vt:lpstr>
      <vt:lpstr>Ovary</vt:lpstr>
      <vt:lpstr>Ovulation</vt:lpstr>
      <vt:lpstr>Parturition</vt:lpstr>
      <vt:lpstr>Scrotum</vt:lpstr>
      <vt:lpstr>Sheath</vt:lpstr>
      <vt:lpstr>Testicle</vt:lpstr>
      <vt:lpstr>Uterus</vt:lpstr>
      <vt:lpstr>Vagina</vt:lpstr>
      <vt:lpstr>Vulva</vt:lpstr>
      <vt:lpstr>5.02</vt:lpstr>
      <vt:lpstr>Blastomycosis</vt:lpstr>
      <vt:lpstr>Canine Brucellosis</vt:lpstr>
      <vt:lpstr>Canine distemper</vt:lpstr>
      <vt:lpstr>Cataracts</vt:lpstr>
      <vt:lpstr>Heartworms</vt:lpstr>
      <vt:lpstr>Hookworms</vt:lpstr>
      <vt:lpstr>Kennel Cough</vt:lpstr>
      <vt:lpstr>Parvovirus</vt:lpstr>
      <vt:lpstr>Ringworm</vt:lpstr>
      <vt:lpstr>Whipworms</vt:lpstr>
      <vt:lpstr>PowerPoint Presentation</vt:lpstr>
      <vt:lpstr>Feline Enteric Coronaviris</vt:lpstr>
      <vt:lpstr>Feline Herpesvirus</vt:lpstr>
      <vt:lpstr>Feline Infectious Peritonitis</vt:lpstr>
      <vt:lpstr>Feline Panleukopenia</vt:lpstr>
      <vt:lpstr>Feline Urological Syndrome</vt:lpstr>
      <vt:lpstr>Mange</vt:lpstr>
      <vt:lpstr>Mites</vt:lpstr>
      <vt:lpstr>Wet eye</vt:lpstr>
      <vt:lpstr>PowerPoint Presentation</vt:lpstr>
      <vt:lpstr>Enteritis</vt:lpstr>
      <vt:lpstr>Fur chewing</vt:lpstr>
      <vt:lpstr>Hutch Burn</vt:lpstr>
      <vt:lpstr>Mastitis</vt:lpstr>
      <vt:lpstr>Snuffles</vt:lpstr>
      <vt:lpstr>Sore Hocks</vt:lpstr>
      <vt:lpstr>Wry Neck</vt:lpstr>
      <vt:lpstr>PowerPoint Presentation</vt:lpstr>
      <vt:lpstr>Estivation</vt:lpstr>
      <vt:lpstr>Red nose</vt:lpstr>
      <vt:lpstr>Wet tail</vt:lpstr>
      <vt:lpstr>Lethargic</vt:lpstr>
      <vt:lpstr>Toxemia</vt:lpstr>
      <vt:lpstr>PowerPoint Presentation</vt:lpstr>
      <vt:lpstr>Conjunctivitis</vt:lpstr>
      <vt:lpstr>Impaction</vt:lpstr>
      <vt:lpstr>listlessness</vt:lpstr>
      <vt:lpstr>Ophthalmic</vt:lpstr>
      <vt:lpstr>Otitis</vt:lpstr>
      <vt:lpstr>Pseudomonas aeruginosa</vt:lpstr>
      <vt:lpstr>PowerPoint Presentation</vt:lpstr>
      <vt:lpstr>Botulism</vt:lpstr>
      <vt:lpstr>Hemorrhagic enteritis</vt:lpstr>
      <vt:lpstr>PowerPoint Presentation</vt:lpstr>
      <vt:lpstr>Bumblefoot</vt:lpstr>
      <vt:lpstr>Feather mites</vt:lpstr>
      <vt:lpstr>Goiter</vt:lpstr>
      <vt:lpstr>Newcastle disease</vt:lpstr>
      <vt:lpstr>Parrot fever</vt:lpstr>
      <vt:lpstr>Preen</vt:lpstr>
      <vt:lpstr>Psittacine Beak and feather disease</vt:lpstr>
      <vt:lpstr>Red mites</vt:lpstr>
      <vt:lpstr>Rickets</vt:lpstr>
      <vt:lpstr>Scaly leg mites</vt:lpstr>
      <vt:lpstr>PowerPoint Presentation</vt:lpstr>
      <vt:lpstr>Anchor worms</vt:lpstr>
      <vt:lpstr>Fish lice</vt:lpstr>
      <vt:lpstr>Flukes</vt:lpstr>
      <vt:lpstr>Hole‐in‐the‐head</vt:lpstr>
      <vt:lpstr>Ich</vt:lpstr>
      <vt:lpstr>Mouth fungus</vt:lpstr>
      <vt:lpstr>Neon Disease</vt:lpstr>
      <vt:lpstr>Pseudomonas and Aeromonas</vt:lpstr>
      <vt:lpstr>Slime disease</vt:lpstr>
      <vt:lpstr>Tuberculosis</vt:lpstr>
      <vt:lpstr>Velvet disease</vt:lpstr>
      <vt:lpstr>White Fungus growth</vt:lpstr>
      <vt:lpstr>6.01</vt:lpstr>
      <vt:lpstr>Carbohydrate</vt:lpstr>
      <vt:lpstr>Fat</vt:lpstr>
      <vt:lpstr>Macro-mineral</vt:lpstr>
      <vt:lpstr>Micro-mineral</vt:lpstr>
      <vt:lpstr>Mineral</vt:lpstr>
      <vt:lpstr>Nutrient</vt:lpstr>
      <vt:lpstr>Nutrition</vt:lpstr>
      <vt:lpstr>Protein</vt:lpstr>
      <vt:lpstr>Vitamin</vt:lpstr>
      <vt:lpstr>6.02</vt:lpstr>
      <vt:lpstr>Concentrates</vt:lpstr>
      <vt:lpstr>Lactation</vt:lpstr>
      <vt:lpstr>Palatability</vt:lpstr>
      <vt:lpstr>Ration</vt:lpstr>
      <vt:lpstr>Roughages</vt:lpstr>
      <vt:lpstr>Supplements</vt:lpstr>
      <vt:lpstr>7.01</vt:lpstr>
      <vt:lpstr>Herding Dogs</vt:lpstr>
      <vt:lpstr>Hounds</vt:lpstr>
      <vt:lpstr>Non-sporting Dogs</vt:lpstr>
      <vt:lpstr>Sporting Dogs</vt:lpstr>
      <vt:lpstr>Terriers</vt:lpstr>
      <vt:lpstr>Toy Dogs</vt:lpstr>
      <vt:lpstr>Working Dogs</vt:lpstr>
      <vt:lpstr>7.02</vt:lpstr>
      <vt:lpstr>Boric acid</vt:lpstr>
      <vt:lpstr>Dewclaw</vt:lpstr>
      <vt:lpstr>Ophthalmic ointment</vt:lpstr>
      <vt:lpstr>Periodontal</vt:lpstr>
      <vt:lpstr>Stripping knife</vt:lpstr>
      <vt:lpstr>Styptic powder</vt:lpstr>
      <vt:lpstr>8.01</vt:lpstr>
      <vt:lpstr>Potbellied</vt:lpstr>
      <vt:lpstr>8.02</vt:lpstr>
      <vt:lpstr>Blunt-ended scissors</vt:lpstr>
      <vt:lpstr>Chamois</vt:lpstr>
      <vt:lpstr>Flea comb</vt:lpstr>
      <vt:lpstr>Grooming brush</vt:lpstr>
      <vt:lpstr>Grooming powder</vt:lpstr>
      <vt:lpstr>9.01</vt:lpstr>
      <vt:lpstr>Cereal seeds</vt:lpstr>
      <vt:lpstr>Cuttlefish bone</vt:lpstr>
      <vt:lpstr>Grit</vt:lpstr>
      <vt:lpstr>Oil seeds</vt:lpstr>
      <vt:lpstr>Perch</vt:lpstr>
      <vt:lpstr>Piebald</vt:lpstr>
      <vt:lpstr>10.01</vt:lpstr>
      <vt:lpstr>1. Amphibian</vt:lpstr>
      <vt:lpstr>2. Community fish</vt:lpstr>
      <vt:lpstr>3. Egg layer</vt:lpstr>
      <vt:lpstr>4. Freshwater fish</vt:lpstr>
      <vt:lpstr>5. Gonopodium</vt:lpstr>
      <vt:lpstr>6. Live bearer</vt:lpstr>
      <vt:lpstr>7. Marine fish</vt:lpstr>
      <vt:lpstr>8. Ornamental fish</vt:lpstr>
      <vt:lpstr>9. Oviparous</vt:lpstr>
      <vt:lpstr>10. Ovoviviparous</vt:lpstr>
      <vt:lpstr>11. Reptile</vt:lpstr>
      <vt:lpstr>12. Scales</vt:lpstr>
      <vt:lpstr>13. Shoal</vt:lpstr>
      <vt:lpstr>14. Spawning</vt:lpstr>
      <vt:lpstr>15. Species fish</vt:lpstr>
      <vt:lpstr>16. Tropical fish</vt:lpstr>
      <vt:lpstr>17. Viviparous</vt:lpstr>
      <vt:lpstr>10.02</vt:lpstr>
      <vt:lpstr>Airstone</vt:lpstr>
      <vt:lpstr>Ectotherm</vt:lpstr>
      <vt:lpstr>Finrot</vt:lpstr>
      <vt:lpstr>GFCI</vt:lpstr>
      <vt:lpstr>Hydrometer</vt:lpstr>
      <vt:lpstr>Stocking rate for cold water fish</vt:lpstr>
      <vt:lpstr>Stocking rate for marine fish</vt:lpstr>
      <vt:lpstr>Stocking rate for tropical fish</vt:lpstr>
      <vt:lpstr>Vivarium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Science 2:  Small Animal Care</dc:title>
  <dc:creator>NRMS</dc:creator>
  <cp:lastModifiedBy>Perry M Bartholomew</cp:lastModifiedBy>
  <cp:revision>10</cp:revision>
  <dcterms:created xsi:type="dcterms:W3CDTF">2014-12-23T12:58:21Z</dcterms:created>
  <dcterms:modified xsi:type="dcterms:W3CDTF">2017-02-10T21:34:33Z</dcterms:modified>
</cp:coreProperties>
</file>